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aleway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Comfortaa"/>
      <p:regular r:id="rId43"/>
      <p:bold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71196A4-A8AB-4AE9-BDE7-F9BFAF47813B}">
  <a:tblStyle styleId="{F71196A4-A8AB-4AE9-BDE7-F9BFAF47813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20" Type="http://schemas.openxmlformats.org/officeDocument/2006/relationships/slide" Target="slides/slide15.xml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22" Type="http://schemas.openxmlformats.org/officeDocument/2006/relationships/slide" Target="slides/slide17.xml"/><Relationship Id="rId44" Type="http://schemas.openxmlformats.org/officeDocument/2006/relationships/font" Target="fonts/Comfortaa-bold.fntdata"/><Relationship Id="rId21" Type="http://schemas.openxmlformats.org/officeDocument/2006/relationships/slide" Target="slides/slide16.xml"/><Relationship Id="rId43" Type="http://schemas.openxmlformats.org/officeDocument/2006/relationships/font" Target="fonts/Comfortaa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italic.fntdata"/><Relationship Id="rId10" Type="http://schemas.openxmlformats.org/officeDocument/2006/relationships/slide" Target="slides/slide5.xml"/><Relationship Id="rId32" Type="http://schemas.openxmlformats.org/officeDocument/2006/relationships/font" Target="fonts/Raleway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ebassembly.studio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github.com/mbasso/awesome-wasm" TargetMode="External"/><Relationship Id="rId4" Type="http://schemas.openxmlformats.org/officeDocument/2006/relationships/hyperlink" Target="http://webassembly.org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idx="1" type="body"/>
          </p:nvPr>
        </p:nvSpPr>
        <p:spPr>
          <a:xfrm>
            <a:off x="724938" y="40961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Dariusz Wrzesień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3650" y="1329975"/>
            <a:ext cx="4019979" cy="221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/>
        </p:nvSpPr>
        <p:spPr>
          <a:xfrm>
            <a:off x="1292400" y="2207700"/>
            <a:ext cx="6559200" cy="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600">
                <a:latin typeface="Comfortaa"/>
                <a:ea typeface="Comfortaa"/>
                <a:cs typeface="Comfortaa"/>
                <a:sym typeface="Comfortaa"/>
              </a:rPr>
              <a:t>asm.js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885925" y="2332388"/>
            <a:ext cx="5574900" cy="1301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 txBox="1"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rgbClr val="EA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C/C++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2399375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 txBox="1"/>
          <p:nvPr/>
        </p:nvSpPr>
        <p:spPr>
          <a:xfrm>
            <a:off x="2399375" y="2541363"/>
            <a:ext cx="1071900" cy="815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LLVM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3697100" y="2541363"/>
            <a:ext cx="12951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 txBox="1"/>
          <p:nvPr/>
        </p:nvSpPr>
        <p:spPr>
          <a:xfrm>
            <a:off x="3697100" y="2541363"/>
            <a:ext cx="1295100" cy="8157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Emscripten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5" name="Shape 155"/>
          <p:cNvSpPr/>
          <p:nvPr/>
        </p:nvSpPr>
        <p:spPr>
          <a:xfrm>
            <a:off x="5218025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5218025" y="2541363"/>
            <a:ext cx="1071900" cy="8157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JavaScript</a:t>
            </a:r>
            <a:endParaRPr/>
          </a:p>
        </p:txBody>
      </p:sp>
      <p:cxnSp>
        <p:nvCxnSpPr>
          <p:cNvPr id="157" name="Shape 157"/>
          <p:cNvCxnSpPr>
            <a:stCxn id="150" idx="3"/>
            <a:endCxn id="152" idx="1"/>
          </p:cNvCxnSpPr>
          <p:nvPr/>
        </p:nvCxnSpPr>
        <p:spPr>
          <a:xfrm>
            <a:off x="2173550" y="2949213"/>
            <a:ext cx="22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8" name="Shape 158"/>
          <p:cNvCxnSpPr>
            <a:stCxn id="154" idx="3"/>
            <a:endCxn id="156" idx="1"/>
          </p:cNvCxnSpPr>
          <p:nvPr/>
        </p:nvCxnSpPr>
        <p:spPr>
          <a:xfrm>
            <a:off x="4992200" y="2949213"/>
            <a:ext cx="22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" name="Shape 159"/>
          <p:cNvCxnSpPr>
            <a:stCxn id="152" idx="3"/>
            <a:endCxn id="154" idx="1"/>
          </p:cNvCxnSpPr>
          <p:nvPr/>
        </p:nvCxnSpPr>
        <p:spPr>
          <a:xfrm>
            <a:off x="3471275" y="2949213"/>
            <a:ext cx="22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" name="Shape 160"/>
          <p:cNvSpPr/>
          <p:nvPr/>
        </p:nvSpPr>
        <p:spPr>
          <a:xfrm>
            <a:off x="7368275" y="2541363"/>
            <a:ext cx="627000" cy="552900"/>
          </a:xfrm>
          <a:prstGeom prst="foldedCorner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www</a:t>
            </a:r>
            <a:endParaRPr/>
          </a:p>
        </p:txBody>
      </p:sp>
      <p:sp>
        <p:nvSpPr>
          <p:cNvPr id="161" name="Shape 161"/>
          <p:cNvSpPr txBox="1"/>
          <p:nvPr/>
        </p:nvSpPr>
        <p:spPr>
          <a:xfrm>
            <a:off x="7105475" y="3094263"/>
            <a:ext cx="11526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przeglądarka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internetowa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162" name="Shape 162"/>
          <p:cNvCxnSpPr/>
          <p:nvPr/>
        </p:nvCxnSpPr>
        <p:spPr>
          <a:xfrm>
            <a:off x="6559800" y="2947875"/>
            <a:ext cx="686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63" name="Shape 163"/>
          <p:cNvSpPr txBox="1"/>
          <p:nvPr/>
        </p:nvSpPr>
        <p:spPr>
          <a:xfrm>
            <a:off x="885900" y="1281413"/>
            <a:ext cx="73722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Przebieg kompilacji z C/C++ do asm.js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4625" y="739750"/>
            <a:ext cx="994725" cy="9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Shape 169"/>
          <p:cNvSpPr txBox="1"/>
          <p:nvPr/>
        </p:nvSpPr>
        <p:spPr>
          <a:xfrm>
            <a:off x="1078575" y="1920425"/>
            <a:ext cx="7057800" cy="22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8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WebAssembly</a:t>
            </a:r>
            <a:r>
              <a:rPr lang="pl" sz="18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 jest nowym rodzajem języka, który może być uruchomiony w nowoczesnych wersjach przeglądarek. Jest językiem niskopoziomowym, który działa z szybkością zbliżoną do rozwiązań natywnych i pozwala na kompilacje kodu napisanego w takich językach jak C/C++ do kodu docelowego, który może być użyty  w web.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0" name="Shape 170"/>
          <p:cNvSpPr txBox="1"/>
          <p:nvPr/>
        </p:nvSpPr>
        <p:spPr>
          <a:xfrm>
            <a:off x="6524400" y="3649450"/>
            <a:ext cx="16122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l" sz="600">
                <a:latin typeface="Comfortaa"/>
                <a:ea typeface="Comfortaa"/>
                <a:cs typeface="Comfortaa"/>
                <a:sym typeface="Comfortaa"/>
              </a:rPr>
              <a:t>źródło: https://developer.mozilla.org</a:t>
            </a:r>
            <a:endParaRPr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idx="1" type="body"/>
          </p:nvPr>
        </p:nvSpPr>
        <p:spPr>
          <a:xfrm>
            <a:off x="0" y="2334150"/>
            <a:ext cx="9144000" cy="4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1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Czym WebAssembly nie jest?</a:t>
            </a:r>
            <a:endParaRPr b="1"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3162" y="1305985"/>
            <a:ext cx="1277675" cy="253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 rot="-5400000">
            <a:off x="7459050" y="3458550"/>
            <a:ext cx="31206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</a:t>
            </a: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https://github.com/carlosbaraza/web-assembly-logo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idx="1" type="body"/>
          </p:nvPr>
        </p:nvSpPr>
        <p:spPr>
          <a:xfrm>
            <a:off x="723300" y="15095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Zastosowanie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87" name="Shape 187"/>
          <p:cNvSpPr txBox="1"/>
          <p:nvPr/>
        </p:nvSpPr>
        <p:spPr>
          <a:xfrm>
            <a:off x="966450" y="2178925"/>
            <a:ext cx="7211100" cy="14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gry,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multimedia (rozpoznawanie obrazów, edycja video, aplikacje typu CAD),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możliwość wykorzystania istniejących rozwiązań napisanych w C/C++ (OpenCV, Box2D, DICOM),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Font typeface="Comfortaa"/>
              <a:buChar char="○"/>
            </a:pPr>
            <a:r>
              <a:rPr lang="pl">
                <a:solidFill>
                  <a:srgbClr val="222222"/>
                </a:solidFill>
                <a:latin typeface="Comfortaa"/>
                <a:ea typeface="Comfortaa"/>
                <a:cs typeface="Comfortaa"/>
                <a:sym typeface="Comfortaa"/>
              </a:rPr>
              <a:t>64-bitowe obliczenia matematyczne (SHA512, Fractal Calculations).</a:t>
            </a:r>
            <a:endParaRPr>
              <a:solidFill>
                <a:srgbClr val="22222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723300" y="234150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DEMO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idx="1" type="body"/>
          </p:nvPr>
        </p:nvSpPr>
        <p:spPr>
          <a:xfrm>
            <a:off x="2209350" y="1241550"/>
            <a:ext cx="4725300" cy="1768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pl" sz="12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int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pl" sz="18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int n ) {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if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( n == 1 ) 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return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1;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if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( n == 2 ) 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return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1;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return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n-1 ) +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n-2 );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98" name="Shape 198"/>
          <p:cNvGraphicFramePr/>
          <p:nvPr/>
        </p:nvGraphicFramePr>
        <p:xfrm>
          <a:off x="952500" y="3303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{F71196A4-A8AB-4AE9-BDE7-F9BFAF47813B}</a:tableStyleId>
              </a:tblPr>
              <a:tblGrid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  <a:gridCol w="7239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1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4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5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6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7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9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 = </a:t>
                      </a:r>
                      <a:r>
                        <a:rPr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10</a:t>
                      </a:r>
                      <a:endParaRPr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5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8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13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21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34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55</a:t>
                      </a:r>
                      <a:endParaRPr b="1"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/>
        </p:nvSpPr>
        <p:spPr>
          <a:xfrm>
            <a:off x="0" y="2345250"/>
            <a:ext cx="91440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latin typeface="Comfortaa"/>
                <a:ea typeface="Comfortaa"/>
                <a:cs typeface="Comfortaa"/>
                <a:sym typeface="Comfortaa"/>
              </a:rPr>
              <a:t>emcc </a:t>
            </a:r>
            <a:r>
              <a:rPr b="1" lang="pl" sz="1800">
                <a:latin typeface="Comfortaa"/>
                <a:ea typeface="Comfortaa"/>
                <a:cs typeface="Comfortaa"/>
                <a:sym typeface="Comfortaa"/>
              </a:rPr>
              <a:t>fib.c</a:t>
            </a:r>
            <a:r>
              <a:rPr lang="pl" sz="1800">
                <a:latin typeface="Comfortaa"/>
                <a:ea typeface="Comfortaa"/>
                <a:cs typeface="Comfortaa"/>
                <a:sym typeface="Comfortaa"/>
              </a:rPr>
              <a:t> -O1 -o </a:t>
            </a:r>
            <a:r>
              <a:rPr b="1" lang="pl" sz="1800">
                <a:latin typeface="Comfortaa"/>
                <a:ea typeface="Comfortaa"/>
                <a:cs typeface="Comfortaa"/>
                <a:sym typeface="Comfortaa"/>
              </a:rPr>
              <a:t>fib.wasm</a:t>
            </a:r>
            <a:r>
              <a:rPr lang="pl" sz="1800">
                <a:latin typeface="Comfortaa"/>
                <a:ea typeface="Comfortaa"/>
                <a:cs typeface="Comfortaa"/>
                <a:sym typeface="Comfortaa"/>
              </a:rPr>
              <a:t> -s WASM=1 -s SIDE_MODULE=1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/>
        </p:nvSpPr>
        <p:spPr>
          <a:xfrm>
            <a:off x="885925" y="2332388"/>
            <a:ext cx="5574900" cy="1301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Shape 209"/>
          <p:cNvSpPr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Shape 210"/>
          <p:cNvSpPr txBox="1"/>
          <p:nvPr/>
        </p:nvSpPr>
        <p:spPr>
          <a:xfrm>
            <a:off x="1101650" y="2541363"/>
            <a:ext cx="1071900" cy="815700"/>
          </a:xfrm>
          <a:prstGeom prst="rect">
            <a:avLst/>
          </a:prstGeom>
          <a:solidFill>
            <a:srgbClr val="EAC4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C/C++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1" name="Shape 211"/>
          <p:cNvSpPr/>
          <p:nvPr/>
        </p:nvSpPr>
        <p:spPr>
          <a:xfrm>
            <a:off x="3272800" y="2541363"/>
            <a:ext cx="1071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Shape 212"/>
          <p:cNvSpPr txBox="1"/>
          <p:nvPr/>
        </p:nvSpPr>
        <p:spPr>
          <a:xfrm>
            <a:off x="3272788" y="2541363"/>
            <a:ext cx="1071900" cy="815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latin typeface="Comfortaa"/>
                <a:ea typeface="Comfortaa"/>
                <a:cs typeface="Comfortaa"/>
                <a:sym typeface="Comfortaa"/>
              </a:rPr>
              <a:t>Moduł WASM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5509025" y="2541375"/>
            <a:ext cx="780900" cy="81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 txBox="1"/>
          <p:nvPr/>
        </p:nvSpPr>
        <p:spPr>
          <a:xfrm>
            <a:off x="5509075" y="2541375"/>
            <a:ext cx="780900" cy="8157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HTML</a:t>
            </a:r>
            <a:endParaRPr/>
          </a:p>
        </p:txBody>
      </p:sp>
      <p:cxnSp>
        <p:nvCxnSpPr>
          <p:cNvPr id="215" name="Shape 215"/>
          <p:cNvCxnSpPr>
            <a:stCxn id="210" idx="3"/>
            <a:endCxn id="212" idx="1"/>
          </p:cNvCxnSpPr>
          <p:nvPr/>
        </p:nvCxnSpPr>
        <p:spPr>
          <a:xfrm>
            <a:off x="2173550" y="2949213"/>
            <a:ext cx="109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Shape 216"/>
          <p:cNvCxnSpPr>
            <a:stCxn id="212" idx="3"/>
            <a:endCxn id="214" idx="1"/>
          </p:cNvCxnSpPr>
          <p:nvPr/>
        </p:nvCxnSpPr>
        <p:spPr>
          <a:xfrm>
            <a:off x="4344688" y="2949213"/>
            <a:ext cx="1164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Shape 217"/>
          <p:cNvSpPr/>
          <p:nvPr/>
        </p:nvSpPr>
        <p:spPr>
          <a:xfrm>
            <a:off x="7368275" y="2541363"/>
            <a:ext cx="627000" cy="552900"/>
          </a:xfrm>
          <a:prstGeom prst="foldedCorner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www</a:t>
            </a:r>
            <a:endParaRPr/>
          </a:p>
        </p:txBody>
      </p:sp>
      <p:sp>
        <p:nvSpPr>
          <p:cNvPr id="218" name="Shape 218"/>
          <p:cNvSpPr txBox="1"/>
          <p:nvPr/>
        </p:nvSpPr>
        <p:spPr>
          <a:xfrm>
            <a:off x="7105475" y="3094263"/>
            <a:ext cx="11526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przeglądarka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latin typeface="Comfortaa"/>
                <a:ea typeface="Comfortaa"/>
                <a:cs typeface="Comfortaa"/>
                <a:sym typeface="Comfortaa"/>
              </a:rPr>
              <a:t>internetowa</a:t>
            </a:r>
            <a:endParaRPr sz="1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19" name="Shape 219"/>
          <p:cNvSpPr txBox="1"/>
          <p:nvPr/>
        </p:nvSpPr>
        <p:spPr>
          <a:xfrm>
            <a:off x="885900" y="1281413"/>
            <a:ext cx="73722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Przebieg kompilacji z C/C++ do </a:t>
            </a:r>
            <a:r>
              <a:rPr b="1" lang="pl" sz="2400"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wasm</a:t>
            </a:r>
            <a:endParaRPr b="1"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0" name="Shape 220"/>
          <p:cNvSpPr txBox="1"/>
          <p:nvPr/>
        </p:nvSpPr>
        <p:spPr>
          <a:xfrm>
            <a:off x="2173550" y="2604975"/>
            <a:ext cx="10992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Emscripten</a:t>
            </a:r>
            <a:endParaRPr/>
          </a:p>
        </p:txBody>
      </p:sp>
      <p:sp>
        <p:nvSpPr>
          <p:cNvPr id="221" name="Shape 221"/>
          <p:cNvSpPr txBox="1"/>
          <p:nvPr/>
        </p:nvSpPr>
        <p:spPr>
          <a:xfrm>
            <a:off x="4356475" y="2604975"/>
            <a:ext cx="1152600" cy="4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JavaScript</a:t>
            </a:r>
            <a:endParaRPr/>
          </a:p>
        </p:txBody>
      </p:sp>
      <p:cxnSp>
        <p:nvCxnSpPr>
          <p:cNvPr id="222" name="Shape 222"/>
          <p:cNvCxnSpPr/>
          <p:nvPr/>
        </p:nvCxnSpPr>
        <p:spPr>
          <a:xfrm flipH="1" rot="10800000">
            <a:off x="6550200" y="2946363"/>
            <a:ext cx="7287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/>
        </p:nvSpPr>
        <p:spPr>
          <a:xfrm>
            <a:off x="20700" y="2099700"/>
            <a:ext cx="91026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4800">
                <a:latin typeface="Comfortaa"/>
                <a:ea typeface="Comfortaa"/>
                <a:cs typeface="Comfortaa"/>
                <a:sym typeface="Comfortaa"/>
              </a:rPr>
              <a:t>1995</a:t>
            </a:r>
            <a:endParaRPr sz="4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idx="1" type="body"/>
          </p:nvPr>
        </p:nvSpPr>
        <p:spPr>
          <a:xfrm>
            <a:off x="1221750" y="1407150"/>
            <a:ext cx="6700500" cy="232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fetch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</a:t>
            </a:r>
            <a:r>
              <a:rPr lang="pl" sz="1800">
                <a:solidFill>
                  <a:srgbClr val="274E13"/>
                </a:solidFill>
                <a:latin typeface="Montserrat"/>
                <a:ea typeface="Montserrat"/>
                <a:cs typeface="Montserrat"/>
                <a:sym typeface="Montserrat"/>
              </a:rPr>
              <a:t>"fib.wasm" 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.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response =&gt;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response.arrayBuffer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))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.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bytes =&gt;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WebAssembly.instantiate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bytes ))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.</a:t>
            </a:r>
            <a:r>
              <a:rPr lang="pl" sz="18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( results =&gt; {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lang="pl" sz="18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console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.log( </a:t>
            </a:r>
            <a:r>
              <a:rPr b="1"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results.instance.exports.fib(10)</a:t>
            </a: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);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});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/>
        </p:nvSpPr>
        <p:spPr>
          <a:xfrm>
            <a:off x="0" y="2292000"/>
            <a:ext cx="9144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https://webassembly.studio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781100" y="3052500"/>
            <a:ext cx="5258100" cy="15162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781100" y="1411850"/>
            <a:ext cx="5258100" cy="10563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1942950" y="574625"/>
            <a:ext cx="52581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Webpack 4</a:t>
            </a:r>
            <a:endParaRPr b="1" sz="18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0" name="Shape 240"/>
          <p:cNvSpPr txBox="1"/>
          <p:nvPr/>
        </p:nvSpPr>
        <p:spPr>
          <a:xfrm>
            <a:off x="1980275" y="1490375"/>
            <a:ext cx="5382600" cy="9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import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pl" sz="16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“./mathf.js”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).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then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math_f </a:t>
            </a: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=&gt;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console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.log( math_f.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fibon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( 10 ) 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);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Shape 241"/>
          <p:cNvSpPr txBox="1"/>
          <p:nvPr/>
        </p:nvSpPr>
        <p:spPr>
          <a:xfrm>
            <a:off x="1980275" y="3077850"/>
            <a:ext cx="5382600" cy="14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import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{ fib } </a:t>
            </a: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from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6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“./fib.wasm”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rgbClr val="990000"/>
                </a:solidFill>
                <a:latin typeface="Montserrat"/>
                <a:ea typeface="Montserrat"/>
                <a:cs typeface="Montserrat"/>
                <a:sym typeface="Montserrat"/>
              </a:rPr>
              <a:t>export function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fibon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 x ) {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lang="pl" sz="1600">
                <a:solidFill>
                  <a:srgbClr val="0000FF"/>
                </a:solidFill>
                <a:latin typeface="Montserrat"/>
                <a:ea typeface="Montserrat"/>
                <a:cs typeface="Montserrat"/>
                <a:sym typeface="Montserrat"/>
              </a:rPr>
              <a:t>return fib</a:t>
            </a: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( x );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Shape 242"/>
          <p:cNvSpPr txBox="1"/>
          <p:nvPr/>
        </p:nvSpPr>
        <p:spPr>
          <a:xfrm>
            <a:off x="1980275" y="1089200"/>
            <a:ext cx="16407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_entry.js</a:t>
            </a:r>
            <a:endParaRPr sz="1000">
              <a:solidFill>
                <a:srgbClr val="0000FF"/>
              </a:solidFill>
            </a:endParaRPr>
          </a:p>
        </p:txBody>
      </p:sp>
      <p:sp>
        <p:nvSpPr>
          <p:cNvPr id="243" name="Shape 243"/>
          <p:cNvSpPr txBox="1"/>
          <p:nvPr/>
        </p:nvSpPr>
        <p:spPr>
          <a:xfrm>
            <a:off x="1980275" y="2711063"/>
            <a:ext cx="12831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000">
                <a:solidFill>
                  <a:srgbClr val="0000FF"/>
                </a:solidFill>
                <a:latin typeface="Comfortaa"/>
                <a:ea typeface="Comfortaa"/>
                <a:cs typeface="Comfortaa"/>
                <a:sym typeface="Comfortaa"/>
              </a:rPr>
              <a:t>mathf.js</a:t>
            </a:r>
            <a:endParaRPr sz="10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000" y="537875"/>
            <a:ext cx="6770700" cy="4067751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Shape 249"/>
          <p:cNvSpPr txBox="1"/>
          <p:nvPr/>
        </p:nvSpPr>
        <p:spPr>
          <a:xfrm rot="-5400000">
            <a:off x="7875000" y="3874500"/>
            <a:ext cx="22887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</a:t>
            </a: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https://caniuse.com/#feat=wasm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idx="1" type="body"/>
          </p:nvPr>
        </p:nvSpPr>
        <p:spPr>
          <a:xfrm>
            <a:off x="953850" y="1453200"/>
            <a:ext cx="7236300" cy="223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rgbClr val="24292E"/>
                </a:solidFill>
                <a:latin typeface="Comfortaa"/>
                <a:ea typeface="Comfortaa"/>
                <a:cs typeface="Comfortaa"/>
                <a:sym typeface="Comfortaa"/>
              </a:rPr>
              <a:t>Awesome Wasm: </a:t>
            </a:r>
            <a:br>
              <a:rPr b="1" lang="pl" sz="2300">
                <a:solidFill>
                  <a:srgbClr val="24292E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pl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https://github.com/mbasso/awesome-wasm</a:t>
            </a:r>
            <a:endParaRPr sz="1600">
              <a:solidFill>
                <a:srgbClr val="24292E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4292E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rgbClr val="333333"/>
                </a:solidFill>
                <a:latin typeface="Comfortaa"/>
                <a:ea typeface="Comfortaa"/>
                <a:cs typeface="Comfortaa"/>
                <a:sym typeface="Comfortaa"/>
              </a:rPr>
              <a:t>Oficjalna strona WebAssembly:</a:t>
            </a:r>
            <a:endParaRPr b="1" sz="1800">
              <a:solidFill>
                <a:srgbClr val="33333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4"/>
              </a:rPr>
              <a:t>http://webassembly.org/</a:t>
            </a:r>
            <a:endParaRPr sz="1600">
              <a:solidFill>
                <a:srgbClr val="33333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3333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1613" y="1346475"/>
            <a:ext cx="940775" cy="94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 txBox="1"/>
          <p:nvPr/>
        </p:nvSpPr>
        <p:spPr>
          <a:xfrm>
            <a:off x="0" y="2403500"/>
            <a:ext cx="9144000" cy="13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999999"/>
                </a:solidFill>
                <a:latin typeface="Comfortaa"/>
                <a:ea typeface="Comfortaa"/>
                <a:cs typeface="Comfortaa"/>
                <a:sym typeface="Comfortaa"/>
              </a:rPr>
              <a:t>O programowaniu bez kaca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400">
                <a:latin typeface="Comfortaa"/>
                <a:ea typeface="Comfortaa"/>
                <a:cs typeface="Comfortaa"/>
                <a:sym typeface="Comfortaa"/>
              </a:rPr>
              <a:t>devenv.pl</a:t>
            </a:r>
            <a:endParaRPr b="1" sz="24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idx="1" type="body"/>
          </p:nvPr>
        </p:nvSpPr>
        <p:spPr>
          <a:xfrm>
            <a:off x="723300" y="4119064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Netscape Navigator wersja 2.0.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6925" y="563925"/>
            <a:ext cx="5606851" cy="350867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/>
          <p:nvPr/>
        </p:nvSpPr>
        <p:spPr>
          <a:xfrm rot="-5400000">
            <a:off x="8149800" y="4149288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Wikipedia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1" type="body"/>
          </p:nvPr>
        </p:nvSpPr>
        <p:spPr>
          <a:xfrm>
            <a:off x="723300" y="42723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Animowane GIFy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5" name="Shape 105"/>
          <p:cNvSpPr txBox="1"/>
          <p:nvPr/>
        </p:nvSpPr>
        <p:spPr>
          <a:xfrm rot="-5400000">
            <a:off x="8149800" y="4149300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</a:t>
            </a: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https://giphy.com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0937" y="714575"/>
            <a:ext cx="3342125" cy="334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idx="1" type="body"/>
          </p:nvPr>
        </p:nvSpPr>
        <p:spPr>
          <a:xfrm>
            <a:off x="723300" y="386887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JavaScript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975" y="814126"/>
            <a:ext cx="2764050" cy="276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 rot="-5400000">
            <a:off x="8149800" y="4149300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Wikipedia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20700" y="2099700"/>
            <a:ext cx="91026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4800">
                <a:latin typeface="Comfortaa"/>
                <a:ea typeface="Comfortaa"/>
                <a:cs typeface="Comfortaa"/>
                <a:sym typeface="Comfortaa"/>
              </a:rPr>
              <a:t>2008</a:t>
            </a:r>
            <a:endParaRPr sz="4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body"/>
          </p:nvPr>
        </p:nvSpPr>
        <p:spPr>
          <a:xfrm>
            <a:off x="471875" y="3747125"/>
            <a:ext cx="81972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Google Chrome oraz silnik JavaScript </a:t>
            </a:r>
            <a:r>
              <a:rPr b="1" lang="pl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V8</a:t>
            </a:r>
            <a:endParaRPr b="1"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8184" y="1105550"/>
            <a:ext cx="2540452" cy="2540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2313" y="1471063"/>
            <a:ext cx="1809427" cy="180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/>
        </p:nvSpPr>
        <p:spPr>
          <a:xfrm rot="-5400000">
            <a:off x="8149800" y="4149300"/>
            <a:ext cx="1739100" cy="2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600">
                <a:latin typeface="Comfortaa"/>
                <a:ea typeface="Comfortaa"/>
                <a:cs typeface="Comfortaa"/>
                <a:sym typeface="Comfortaa"/>
              </a:rPr>
              <a:t>źródło: Wikipedia</a:t>
            </a:r>
            <a:endParaRPr i="1"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1" type="body"/>
          </p:nvPr>
        </p:nvSpPr>
        <p:spPr>
          <a:xfrm>
            <a:off x="723300" y="4138826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https://hacks.mozilla.org/2017/02/a-cartoon-intro-to-webassembly/</a:t>
            </a:r>
            <a:endParaRPr sz="1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5899" y="443450"/>
            <a:ext cx="4387197" cy="3587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Shape 133"/>
          <p:cNvSpPr txBox="1"/>
          <p:nvPr/>
        </p:nvSpPr>
        <p:spPr>
          <a:xfrm>
            <a:off x="1393550" y="4031150"/>
            <a:ext cx="5256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600">
                <a:latin typeface="Comfortaa"/>
                <a:ea typeface="Comfortaa"/>
                <a:cs typeface="Comfortaa"/>
                <a:sym typeface="Comfortaa"/>
              </a:rPr>
              <a:t>źródło:</a:t>
            </a:r>
            <a:endParaRPr sz="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/>
        </p:nvSpPr>
        <p:spPr>
          <a:xfrm>
            <a:off x="874500" y="1624650"/>
            <a:ext cx="7395000" cy="18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Native Client</a:t>
            </a:r>
            <a:r>
              <a:rPr b="1"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 NaCl</a:t>
            </a:r>
            <a:endParaRPr b="1" sz="3600">
              <a:solidFill>
                <a:srgbClr val="222222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222222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Portable Native Client</a:t>
            </a:r>
            <a:r>
              <a:rPr b="1" lang="pl" sz="36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 (pNaCl)</a:t>
            </a:r>
            <a:endParaRPr b="1" sz="3600">
              <a:solidFill>
                <a:srgbClr val="222222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